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media/image12.jpg" ContentType="image/jpg"/>
  <Override PartName="/ppt/media/image13.jpg" ContentType="image/jpg"/>
  <Override PartName="/ppt/media/image14.jpg" ContentType="image/jpg"/>
  <Override PartName="/ppt/media/image17.jpg" ContentType="image/jpg"/>
  <Override PartName="/ppt/media/image18.jpg" ContentType="image/jpg"/>
  <Override PartName="/ppt/media/image19.jpg" ContentType="image/jpg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2" r:id="rId2"/>
    <p:sldMasterId id="2147483706" r:id="rId3"/>
    <p:sldMasterId id="2147483720" r:id="rId4"/>
    <p:sldMasterId id="2147483734" r:id="rId5"/>
    <p:sldMasterId id="2147483746" r:id="rId6"/>
  </p:sldMasterIdLst>
  <p:notesMasterIdLst>
    <p:notesMasterId r:id="rId63"/>
  </p:notesMasterIdLst>
  <p:sldIdLst>
    <p:sldId id="461" r:id="rId7"/>
    <p:sldId id="436" r:id="rId8"/>
    <p:sldId id="462" r:id="rId9"/>
    <p:sldId id="548" r:id="rId10"/>
    <p:sldId id="46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2" r:id="rId19"/>
    <p:sldId id="483" r:id="rId20"/>
    <p:sldId id="481" r:id="rId21"/>
    <p:sldId id="536" r:id="rId22"/>
    <p:sldId id="470" r:id="rId23"/>
    <p:sldId id="537" r:id="rId24"/>
    <p:sldId id="465" r:id="rId25"/>
    <p:sldId id="467" r:id="rId26"/>
    <p:sldId id="466" r:id="rId27"/>
    <p:sldId id="538" r:id="rId28"/>
    <p:sldId id="464" r:id="rId29"/>
    <p:sldId id="471" r:id="rId30"/>
    <p:sldId id="472" r:id="rId31"/>
    <p:sldId id="542" r:id="rId32"/>
    <p:sldId id="543" r:id="rId33"/>
    <p:sldId id="473" r:id="rId34"/>
    <p:sldId id="544" r:id="rId35"/>
    <p:sldId id="545" r:id="rId36"/>
    <p:sldId id="546" r:id="rId37"/>
    <p:sldId id="539" r:id="rId38"/>
    <p:sldId id="547" r:id="rId39"/>
    <p:sldId id="540" r:id="rId40"/>
    <p:sldId id="533" r:id="rId41"/>
    <p:sldId id="484" r:id="rId42"/>
    <p:sldId id="486" r:id="rId43"/>
    <p:sldId id="526" r:id="rId44"/>
    <p:sldId id="485" r:id="rId45"/>
    <p:sldId id="512" r:id="rId46"/>
    <p:sldId id="488" r:id="rId47"/>
    <p:sldId id="513" r:id="rId48"/>
    <p:sldId id="541" r:id="rId49"/>
    <p:sldId id="528" r:id="rId50"/>
    <p:sldId id="519" r:id="rId51"/>
    <p:sldId id="520" r:id="rId52"/>
    <p:sldId id="529" r:id="rId53"/>
    <p:sldId id="530" r:id="rId54"/>
    <p:sldId id="521" r:id="rId55"/>
    <p:sldId id="522" r:id="rId56"/>
    <p:sldId id="534" r:id="rId57"/>
    <p:sldId id="535" r:id="rId58"/>
    <p:sldId id="531" r:id="rId59"/>
    <p:sldId id="532" r:id="rId60"/>
    <p:sldId id="395" r:id="rId61"/>
    <p:sldId id="275" r:id="rId6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8" d="100"/>
          <a:sy n="88" d="100"/>
        </p:scale>
        <p:origin x="68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F1740-7410-4DBB-BFDD-06932A6BADAA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D9807-77C9-4E00-9F41-6AC3AFD9A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1356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997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9974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92381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57991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3730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84070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977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499635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10715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8408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96808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72401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96213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63316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314021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1928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44923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816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34586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81449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89489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81234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715930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0763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3078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32073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583742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431709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251559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886726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6580025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07251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788603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063727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019035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05511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712392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172888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1192078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24575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92474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0065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0174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57585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463710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587643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34391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D74A-F8A2-43FC-BCE4-19C8321E3E32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18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5BD2-0B84-491E-AAEE-64E8DA44A3AD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98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89CB8-96BC-4FB3-86A6-6F84A1C117DB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50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6CF4-5FF1-4A9B-9760-E8DEFBA11C42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824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C986E-A085-4358-87DA-1857446B8812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571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23F-E63B-43C6-AC27-72A9041E3046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402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9D85C-BFBE-407C-B58A-97E489ADDFAE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9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965163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39AB-2F3D-41C5-B38C-9012316C7E2F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469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4FEAD-7F26-490D-A4B7-2DD54A82330F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4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2DBF-B52C-4512-9668-DE45D4C0BE26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025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1639-A094-42EF-AAEE-B2FA14E5DED5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48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46F22-F7AD-4475-BCEC-AC20645A0856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309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ED55-6E87-465D-8488-D29D20DB3BFC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409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8EAA-79A9-4C94-94D7-3DBA99EE4DAF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094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722D-E316-4BE7-975B-680A19821371}" type="datetime1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04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CE104-98E6-418F-B86E-780344565934}" type="datetime1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02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4D443-50BB-41AF-A4C9-01478578783C}" type="datetime1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4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23569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269E0-67C8-4400-8A77-1FF449CE6646}" type="datetime1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095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FD40E-AF76-4114-93A1-FD08F3C644D1}" type="datetime1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475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0C26-685C-44B7-95AE-57EF0B54DD80}" type="datetime1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78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466DA-4FAD-459D-B9CF-A7B7EF4464B4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283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539C-6165-43B2-99C3-994F44CBE1BA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64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6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415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17926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20034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4945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2040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9819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61088-304C-4C92-B0AD-6C326551F9ED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6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56F8D-EE63-4E89-8C2B-08B455BC0796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59ED-F81E-4A6A-B729-75E2BCBE2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0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hf hdr="0" ftr="0" dt="0"/>
  <p:txStyles>
    <p:titleStyle>
      <a:lvl1pPr algn="ctr" defTabSz="342892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5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what-is-deep-learnin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" TargetMode="External"/><Relationship Id="rId2" Type="http://schemas.openxmlformats.org/officeDocument/2006/relationships/hyperlink" Target="https://en.wikipedia.org/wiki/Feedforward_neural_network" TargetMode="External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5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8/04/top-16-open-source-deep-learning-libraries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5.xml"/><Relationship Id="rId1" Type="http://schemas.openxmlformats.org/officeDocument/2006/relationships/themeOverride" Target="../theme/themeOverride3.xml"/><Relationship Id="rId5" Type="http://schemas.openxmlformats.org/officeDocument/2006/relationships/hyperlink" Target="https://www.linkedin.com/pulse/list-useful-links-videos-slides-articles-deep-farshid-pirahansiah?articleId=6274891035365732352#comments-6274891035365732352&amp;trk=prof-post" TargetMode="External"/><Relationship Id="rId4" Type="http://schemas.openxmlformats.org/officeDocument/2006/relationships/hyperlink" Target="https://www.youtube.com/watch?v=yX8KuPZCAMo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nspirational-applications-deep-learnin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666" y="1890085"/>
            <a:ext cx="6633797" cy="890587"/>
          </a:xfrm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latin typeface="Georgia" panose="02040502050405020303" pitchFamily="18" charset="0"/>
              </a:rPr>
              <a:t>Welcome to Deep Learning programming!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81172" y="2891021"/>
            <a:ext cx="7848600" cy="847725"/>
          </a:xfrm>
          <a:prstGeom prst="rect">
            <a:avLst/>
          </a:prstGeom>
          <a:ln/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altLang="en-US" sz="1800" dirty="0" err="1">
                <a:solidFill>
                  <a:prstClr val="white"/>
                </a:solidFill>
                <a:latin typeface="Georgia" panose="02040502050405020303" pitchFamily="18" charset="0"/>
              </a:rPr>
              <a:t>Keras</a:t>
            </a:r>
            <a:r>
              <a:rPr lang="en-US" altLang="en-US" sz="1800" dirty="0">
                <a:solidFill>
                  <a:prstClr val="white"/>
                </a:solidFill>
                <a:latin typeface="Georgia" panose="02040502050405020303" pitchFamily="18" charset="0"/>
              </a:rPr>
              <a:t> for Deep Learning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3D98B-4839-4E64-B511-F6ACE9F42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pPr defTabSz="685800">
              <a:defRPr/>
            </a:pPr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>
                <a:defRPr/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E3E82D2-5D9B-4911-88F7-DBCDD442E1D4}"/>
              </a:ext>
            </a:extLst>
          </p:cNvPr>
          <p:cNvSpPr/>
          <p:nvPr/>
        </p:nvSpPr>
        <p:spPr>
          <a:xfrm>
            <a:off x="3820967" y="384424"/>
            <a:ext cx="1339197" cy="1339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287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515926" y="2063918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Example of Object Detection within Photographs</a:t>
            </a:r>
          </a:p>
        </p:txBody>
      </p:sp>
      <p:pic>
        <p:nvPicPr>
          <p:cNvPr id="7" name="Picture 6" descr="A dog wearing a hat&#10;&#10;Description generated with very high confidence">
            <a:extLst>
              <a:ext uri="{FF2B5EF4-FFF2-40B4-BE49-F238E27FC236}">
                <a16:creationId xmlns:a16="http://schemas.microsoft.com/office/drawing/2014/main" id="{E40AF72A-3750-49E5-93DB-818F42C1E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993636"/>
            <a:ext cx="48577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8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515926" y="2063918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Sample of Automatic Handwriting Generation</a:t>
            </a:r>
          </a:p>
        </p:txBody>
      </p:sp>
      <p:pic>
        <p:nvPicPr>
          <p:cNvPr id="4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1BB0EF18-05CF-4C18-81CA-D558B091B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276351"/>
            <a:ext cx="5021580" cy="2456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88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515926" y="2063918"/>
            <a:ext cx="3399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Automatic Image Caption Generation</a:t>
            </a:r>
          </a:p>
        </p:txBody>
      </p:sp>
      <p:pic>
        <p:nvPicPr>
          <p:cNvPr id="7" name="Picture 6" descr="A picture containing photo, showing, different, show&#10;&#10;Description generated with very high confidence">
            <a:extLst>
              <a:ext uri="{FF2B5EF4-FFF2-40B4-BE49-F238E27FC236}">
                <a16:creationId xmlns:a16="http://schemas.microsoft.com/office/drawing/2014/main" id="{6722F681-3C1A-45C1-B1AA-46F094F2A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42969"/>
            <a:ext cx="4419600" cy="340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C16407D-4BC6-4A9C-9A8F-516DEF48A6F6}"/>
              </a:ext>
            </a:extLst>
          </p:cNvPr>
          <p:cNvSpPr/>
          <p:nvPr/>
        </p:nvSpPr>
        <p:spPr>
          <a:xfrm>
            <a:off x="685800" y="1063229"/>
            <a:ext cx="4000492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8065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32E3146-629C-4AE2-98A7-445B88C35F1E}"/>
              </a:ext>
            </a:extLst>
          </p:cNvPr>
          <p:cNvSpPr/>
          <p:nvPr/>
        </p:nvSpPr>
        <p:spPr>
          <a:xfrm>
            <a:off x="1066800" y="1089899"/>
            <a:ext cx="5608229" cy="33033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7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449580" y="1282601"/>
            <a:ext cx="44272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Natural Language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Speech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Computer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And more and more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674BA20-FFCF-4D72-A24B-125A62E60665}"/>
              </a:ext>
            </a:extLst>
          </p:cNvPr>
          <p:cNvSpPr/>
          <p:nvPr/>
        </p:nvSpPr>
        <p:spPr>
          <a:xfrm>
            <a:off x="5410200" y="1374904"/>
            <a:ext cx="3200400" cy="2568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99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326EB1-30DF-4A2A-860D-3341F799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Comparison of Machine learning &amp;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899FE-E783-404B-B508-2F9B8E84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6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1. Data Dependency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173208-661D-4882-8A9E-4DA237147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11088"/>
            <a:ext cx="4824931" cy="34961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28D8F2-37C3-4E7F-B7D6-ACD0DF248EA0}"/>
              </a:ext>
            </a:extLst>
          </p:cNvPr>
          <p:cNvSpPr/>
          <p:nvPr/>
        </p:nvSpPr>
        <p:spPr>
          <a:xfrm>
            <a:off x="457200" y="4611200"/>
            <a:ext cx="6553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https://machinelearningmastery.com/what-is-deep-learning/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561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9582-039F-4F75-9517-A0CD247E5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2204-4140-45B4-A5D0-3B73240A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is a process of putting domain knowledge into the creation of feature extractors to reduce the complexity of the data and make patterns more visible to learning algorithms to work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Machine learning, most of the applied features need to be identified by an expert and then hand-coded as per the domain and data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algorithms try to learn high-level features from data. This is a very distinctive part of Deep Learning and a major step ahead of traditional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F2616-E55F-449A-BEC0-B356F3DC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2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hierarchical feature extraction of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446566" y="1200150"/>
            <a:ext cx="6411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you realize and differentiate circle and square?</a:t>
            </a:r>
          </a:p>
        </p:txBody>
      </p:sp>
      <p:pic>
        <p:nvPicPr>
          <p:cNvPr id="8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402C38F-D693-439D-927D-CBF559D73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75625"/>
            <a:ext cx="4191000" cy="2637440"/>
          </a:xfrm>
        </p:spPr>
      </p:pic>
    </p:spTree>
    <p:extLst>
      <p:ext uri="{BB962C8B-B14F-4D97-AF65-F5344CB8AC3E}">
        <p14:creationId xmlns:p14="http://schemas.microsoft.com/office/powerpoint/2010/main" val="308369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62151"/>
            <a:ext cx="7467600" cy="973931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charset="0"/>
                <a:ea typeface="Georgia" charset="0"/>
                <a:cs typeface="Georgia" charset="0"/>
              </a:rPr>
              <a:t>Feedback is greatly appreciated!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CE8B5-B26D-4664-835F-2D5A2E80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3210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Hierarchical feature extraction of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446567" y="1200150"/>
            <a:ext cx="846883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thing our eyes do is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Check whether there are 4 lines associated with a figure or not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If we find 4 lines, we further check, if they are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connected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closed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perpendicular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they are equal as well</a:t>
            </a:r>
          </a:p>
        </p:txBody>
      </p:sp>
    </p:spTree>
    <p:extLst>
      <p:ext uri="{BB962C8B-B14F-4D97-AF65-F5344CB8AC3E}">
        <p14:creationId xmlns:p14="http://schemas.microsoft.com/office/powerpoint/2010/main" val="1146447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hierarchical feature extraction of Deep Learning</a:t>
            </a:r>
            <a:endParaRPr lang="en-US" sz="28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5848D-7C27-4B11-B89F-9E8CBB84AFE8}"/>
              </a:ext>
            </a:extLst>
          </p:cNvPr>
          <p:cNvSpPr/>
          <p:nvPr/>
        </p:nvSpPr>
        <p:spPr>
          <a:xfrm>
            <a:off x="533400" y="1373636"/>
            <a:ext cx="8316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took a complex task (identifying a square) and broke it in simple less abstract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essentially does this at a large scale</a:t>
            </a:r>
          </a:p>
        </p:txBody>
      </p:sp>
    </p:spTree>
    <p:extLst>
      <p:ext uri="{BB962C8B-B14F-4D97-AF65-F5344CB8AC3E}">
        <p14:creationId xmlns:p14="http://schemas.microsoft.com/office/powerpoint/2010/main" val="2076213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45FB9-5060-475D-8DA1-86B970D6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Execution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EDBC-95B1-4136-A61A-17CDF3B49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a deep learning algorithm takes a long time to train. This is because there are so many parameters in a deep learning algorithm that training them takes longer than usual.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0CC6B-7DE7-431F-AB9A-0A81F1E60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How does Deep Learning work?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80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"Brain" -like: Feature Hierarchies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DE93-8EC1-48FB-85C1-E03E21902C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deep learning model is designed to continually analyze data with a logic structure similar to how a human would draw 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9960B-B4FB-4492-8A4D-B9FA60110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7573AE0E-04AA-4636-84AA-B0730EA8889B}"/>
              </a:ext>
            </a:extLst>
          </p:cNvPr>
          <p:cNvSpPr/>
          <p:nvPr/>
        </p:nvSpPr>
        <p:spPr>
          <a:xfrm>
            <a:off x="4648200" y="1200150"/>
            <a:ext cx="4038600" cy="3500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19" dirty="0"/>
          </a:p>
        </p:txBody>
      </p:sp>
    </p:spTree>
    <p:extLst>
      <p:ext uri="{BB962C8B-B14F-4D97-AF65-F5344CB8AC3E}">
        <p14:creationId xmlns:p14="http://schemas.microsoft.com/office/powerpoint/2010/main" val="4553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Biological Neuron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2E956A3-7C24-464A-A484-D60B0E652288}"/>
              </a:ext>
            </a:extLst>
          </p:cNvPr>
          <p:cNvSpPr/>
          <p:nvPr/>
        </p:nvSpPr>
        <p:spPr>
          <a:xfrm>
            <a:off x="1143241" y="1119109"/>
            <a:ext cx="6857518" cy="2904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  <p:extLst>
      <p:ext uri="{BB962C8B-B14F-4D97-AF65-F5344CB8AC3E}">
        <p14:creationId xmlns:p14="http://schemas.microsoft.com/office/powerpoint/2010/main" val="2030069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75B7-25CC-4646-AFE7-4C3B7C8D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Multi-Layer </a:t>
            </a:r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CB0BC-ECA9-4F14-BB0C-92FA134EE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class of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Feedforward neural net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feedforward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Artificial neural net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 neural network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MLP consists of at least three layers of nodes: an input layer, a hidden layer and an output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2E0D3-30EC-41D0-8BA9-B034DA9F7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3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57F4-3DDB-4E14-9916-E52E386B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Neurons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8488-D9CB-4A52-BC1C-77A1A59E6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building block for neural networks are artificial neurons.</a:t>
            </a:r>
          </a:p>
          <a:p>
            <a:r>
              <a:rPr lang="en-US" dirty="0"/>
              <a:t>These are simple computational units that have weighted input signals and produce an output signal using an activation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C32C4-C34D-403D-962B-95DE5C83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40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Artificial Neurons</a:t>
            </a:r>
            <a:endParaRPr lang="en-US" sz="3000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3115E3E-D6FD-477B-B339-6FA6704DB86E}"/>
              </a:ext>
            </a:extLst>
          </p:cNvPr>
          <p:cNvSpPr/>
          <p:nvPr/>
        </p:nvSpPr>
        <p:spPr>
          <a:xfrm>
            <a:off x="1051801" y="1123950"/>
            <a:ext cx="6552959" cy="3267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819"/>
          </a:p>
        </p:txBody>
      </p:sp>
    </p:spTree>
    <p:extLst>
      <p:ext uri="{BB962C8B-B14F-4D97-AF65-F5344CB8AC3E}">
        <p14:creationId xmlns:p14="http://schemas.microsoft.com/office/powerpoint/2010/main" val="1912882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8EEB-20D6-486B-B509-D1B0819C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Neuron Weights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AFFF1-4BED-431D-9FDD-7DE878CE5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be familiar with linear regression, in which case the weights on the inputs are very much like the coefficients used in a regression equation.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are often initialized to small random values, such as values in the range 0 to 0.3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636B2-8056-4385-A0F8-A5F4C057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8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Objective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7181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What is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Application of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A brief introduction to how Deep Learning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Introduction to </a:t>
            </a:r>
            <a:r>
              <a:rPr lang="en-US" sz="1800" spc="-5" dirty="0" err="1">
                <a:latin typeface="Georgia"/>
                <a:cs typeface="Georgia"/>
              </a:rPr>
              <a:t>Keras</a:t>
            </a:r>
            <a:r>
              <a:rPr lang="en-US" sz="1800" spc="-5" dirty="0">
                <a:latin typeface="Georgia"/>
                <a:cs typeface="Georgia"/>
              </a:rPr>
              <a:t> 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spc="-5" dirty="0">
                <a:latin typeface="Georgia"/>
                <a:cs typeface="Georgia"/>
              </a:rPr>
              <a:t>Basic operations in </a:t>
            </a:r>
            <a:r>
              <a:rPr lang="en-US" sz="1800" spc="-5" dirty="0" err="1">
                <a:latin typeface="Georgia"/>
                <a:cs typeface="Georgia"/>
              </a:rPr>
              <a:t>Keras</a:t>
            </a:r>
            <a:endParaRPr lang="en-US" sz="1800" spc="-5" dirty="0">
              <a:latin typeface="Georgia"/>
              <a:cs typeface="Georgi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spc="-5" dirty="0">
                <a:latin typeface="Georgia"/>
                <a:cs typeface="Georgia"/>
              </a:rPr>
              <a:t>Use case: diabetes prediction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1800" dirty="0">
              <a:latin typeface="Georgia" panose="02040502050405020303" pitchFamily="18" charset="0"/>
            </a:endParaRPr>
          </a:p>
          <a:p>
            <a:endParaRPr lang="en-US" sz="1500" dirty="0"/>
          </a:p>
          <a:p>
            <a:pPr lvl="0">
              <a:buClr>
                <a:srgbClr val="0072BC"/>
              </a:buClr>
            </a:pPr>
            <a:endParaRPr lang="en-US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93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DE67-B885-4CB7-ABFF-90F8CFB1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74AAF-4B30-4896-A17C-28E960897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weighted inputs are summed and passed through an activation function, sometimes called a transfer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381B7-C75D-4F0B-AA5D-DBA40C6F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51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7FA1-33E7-42E6-9989-A37032AE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Networks of 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BB87-8AA1-470D-98DF-9E79598E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Neurons are arranged into networks of neurons</a:t>
            </a:r>
          </a:p>
          <a:p>
            <a:r>
              <a:rPr lang="en-US" dirty="0"/>
              <a:t>A row of neurons is called a layer and one network can have multiple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96BB3-6AB9-4883-B96F-6CE636B5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10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C281-E9C1-4CC3-BD89-DB564B36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E82C6C-BCB4-4E52-B17A-97BD68233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1200150"/>
            <a:ext cx="3958842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86655-A731-4B9B-A21A-8BECFE99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08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6E88-84BD-45BC-8C85-36456142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Training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67CF-C4FE-42E6-846D-2A6226F2D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configured, the neural network needs to be trained on your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0A321-4502-4EC3-B601-771BC916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74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12F-B484-490A-8167-D3FB7749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6F1B7-FB47-4C8A-A194-FEE87E2D4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Nodes (input layer):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computation is done here within this layer, they just pass the information to the next layer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nodes (hidden layer):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 is where intermediate processing or computation is done, they perform computations and then transfer the weights (signals or information) from the input layer to the following layer 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Nodes (output layer):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Here we finally use an activation function that maps to the desired output format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and weights: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consists of connections, each connection transferring the output of a neuron to the input of another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641F5-6DE4-4B20-94B6-5A6D2E12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11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C066-6A92-439D-B6A7-0BFAEA72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 prediction neural network</a:t>
            </a:r>
          </a:p>
        </p:txBody>
      </p:sp>
      <p:pic>
        <p:nvPicPr>
          <p:cNvPr id="6" name="Content Placeholder 5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8B79FC1F-C4DC-4543-AB77-FC0EE27CE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7543800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7F794-CDBA-457A-9449-13F7B25A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70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Deep Learning Libraries and Platforms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10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Deep Learning Libraries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449580" y="1282601"/>
            <a:ext cx="44272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1" dirty="0">
                <a:latin typeface="Georgia" panose="02040502050405020303" pitchFamily="18" charset="0"/>
              </a:rPr>
              <a:t>Keras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Caffe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Microsoft Cognitive Toolkit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PyTorch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Apache </a:t>
            </a:r>
            <a:r>
              <a:rPr lang="en-US" sz="1200" dirty="0" err="1">
                <a:latin typeface="Georgia" panose="02040502050405020303" pitchFamily="18" charset="0"/>
              </a:rPr>
              <a:t>MXnet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DeepLearning4J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Theano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TFLearn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Torch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Caffe2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PaddlePaddle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DLib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Chainer</a:t>
            </a:r>
            <a:endParaRPr lang="en-US" sz="12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Georgia" panose="02040502050405020303" pitchFamily="18" charset="0"/>
              </a:rPr>
              <a:t>Neon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Georgia" panose="02040502050405020303" pitchFamily="18" charset="0"/>
              </a:rPr>
              <a:t>Lasagne</a:t>
            </a:r>
            <a:endParaRPr lang="en-US" sz="1200" dirty="0">
              <a:latin typeface="Georgia" panose="02040502050405020303" pitchFamily="18" charset="0"/>
            </a:endParaRP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9CE426D-7457-472C-BA02-9F60BDFF7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67884"/>
            <a:ext cx="3206846" cy="280773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916C95-5DEE-4D32-85A3-AB3328EBAA70}"/>
              </a:ext>
            </a:extLst>
          </p:cNvPr>
          <p:cNvSpPr/>
          <p:nvPr/>
        </p:nvSpPr>
        <p:spPr>
          <a:xfrm>
            <a:off x="381000" y="4627187"/>
            <a:ext cx="6019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https://www.kdnuggets.com/2018/04/top-16-open-source-deep-learning-libraries.html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08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C6CC-45C9-4FB4-99C9-566380F1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spc="25" dirty="0" err="1"/>
              <a:t>Keras</a:t>
            </a:r>
            <a:r>
              <a:rPr lang="en-US" sz="3000" spc="25" dirty="0"/>
              <a:t> </a:t>
            </a:r>
            <a:r>
              <a:rPr lang="en-US" sz="3000" dirty="0"/>
              <a:t>is </a:t>
            </a:r>
            <a:r>
              <a:rPr lang="en-US" sz="3000" spc="-90" dirty="0"/>
              <a:t>multi-backend,</a:t>
            </a:r>
            <a:r>
              <a:rPr lang="en-US" sz="3000" spc="-475" dirty="0"/>
              <a:t> </a:t>
            </a:r>
            <a:r>
              <a:rPr lang="en-US" sz="3000" spc="-140" dirty="0"/>
              <a:t>multi-platform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FA390-3C6D-4095-AA1C-8553F85E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38</a:t>
            </a:fld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28024D3-FACA-468E-8EAD-DC215623E34D}"/>
              </a:ext>
            </a:extLst>
          </p:cNvPr>
          <p:cNvSpPr txBox="1"/>
          <p:nvPr/>
        </p:nvSpPr>
        <p:spPr>
          <a:xfrm>
            <a:off x="685800" y="1213485"/>
            <a:ext cx="6705600" cy="349134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525"/>
              </a:spcBef>
              <a:buChar char="-"/>
              <a:tabLst>
                <a:tab pos="309245" algn="l"/>
                <a:tab pos="309880" algn="l"/>
              </a:tabLst>
            </a:pP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</a:t>
            </a:r>
            <a:r>
              <a:rPr sz="20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33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Unix,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</a:t>
            </a:r>
            <a:r>
              <a:rPr sz="20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OSX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9880" indent="-297180">
              <a:lnSpc>
                <a:spcPct val="100000"/>
              </a:lnSpc>
              <a:spcBef>
                <a:spcPts val="254"/>
              </a:spcBef>
              <a:buChar char="-"/>
              <a:tabLst>
                <a:tab pos="309245" algn="l"/>
                <a:tab pos="309880" algn="l"/>
              </a:tabLst>
            </a:pP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sz="2000" spc="-3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with…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33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CNTK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Theano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MXNet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7080" lvl="1" indent="-281940">
              <a:lnSpc>
                <a:spcPct val="100000"/>
              </a:lnSpc>
              <a:spcBef>
                <a:spcPts val="270"/>
              </a:spcBef>
              <a:buChar char="-"/>
              <a:tabLst>
                <a:tab pos="766445" algn="l"/>
                <a:tab pos="76708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PlaidML</a:t>
            </a:r>
          </a:p>
          <a:p>
            <a:pPr marL="485140">
              <a:lnSpc>
                <a:spcPct val="100000"/>
              </a:lnSpc>
              <a:spcBef>
                <a:spcPts val="270"/>
              </a:spcBef>
              <a:tabLst>
                <a:tab pos="766445" algn="l"/>
              </a:tabLst>
            </a:pP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sz="20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9880" indent="-297180">
              <a:lnSpc>
                <a:spcPct val="100000"/>
              </a:lnSpc>
              <a:spcBef>
                <a:spcPts val="254"/>
              </a:spcBef>
              <a:buChar char="-"/>
              <a:tabLst>
                <a:tab pos="309245" algn="l"/>
                <a:tab pos="309880" algn="l"/>
              </a:tabLst>
            </a:pP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CPU,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GPU,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AMD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GPU,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TPU...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80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What's TensorFlow™?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FB20B-2139-4439-8410-81AA99A34647}"/>
              </a:ext>
            </a:extLst>
          </p:cNvPr>
          <p:cNvSpPr/>
          <p:nvPr/>
        </p:nvSpPr>
        <p:spPr>
          <a:xfrm>
            <a:off x="457200" y="1067038"/>
            <a:ext cx="7772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source software library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computation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flow graphs?!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developed by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Brain Team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conduct machine learning and deep neural networks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enough to be applicable in a wide variety of other 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provides an extensive suite of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allow users to  build various models from scratch</a:t>
            </a:r>
          </a:p>
        </p:txBody>
      </p:sp>
    </p:spTree>
    <p:extLst>
      <p:ext uri="{BB962C8B-B14F-4D97-AF65-F5344CB8AC3E}">
        <p14:creationId xmlns:p14="http://schemas.microsoft.com/office/powerpoint/2010/main" val="194647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F145-A73C-4B19-8257-8C083CA1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1D75BF4-623A-4EDD-8A23-D4CE1B2D4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950"/>
            <a:ext cx="5715000" cy="29069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9B294-738E-4199-BCED-6BBB6B13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2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2DBB-B263-40D4-B0B8-19C8E72D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What’s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F123-8E10-4BBD-9FAF-EB2FAF1A1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57" y="971550"/>
            <a:ext cx="8229600" cy="3657600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 library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created by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executed on a backend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(default)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Theano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CNTK (Beta)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runs smoothly on both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almost all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of a neural network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fully connected, convolutional, pooling, recurrent, embedding, etc.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being modular in nature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experimentations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D1697-11FD-4C94-A180-FBCCAB7E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4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01" y="2107407"/>
            <a:ext cx="7717998" cy="685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 Getting started with programming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81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4403-8D9A-4193-AE7E-6F5A88F4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</a:t>
            </a:r>
            <a:r>
              <a:rPr lang="en-US" dirty="0" err="1"/>
              <a:t>Keras</a:t>
            </a:r>
            <a:r>
              <a:rPr lang="en-US" dirty="0"/>
              <a:t>: An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E0A1-BD6B-471A-A349-14258541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API styles: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simple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for single-input, single-output, sequential layer stack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(does not allow cases where you need to create models that shares layers)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70% of the use cases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API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playing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bricks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more flexibility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input, Multi output, arbitrary graph topologies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residual networks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subclassing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flexibility</a:t>
            </a:r>
          </a:p>
          <a:p>
            <a:pPr marL="685782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782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CE04D-6ED5-4089-9694-3DAA78F6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C066-6A92-439D-B6A7-0BFAEA72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 prediction neural network</a:t>
            </a:r>
          </a:p>
        </p:txBody>
      </p:sp>
      <p:pic>
        <p:nvPicPr>
          <p:cNvPr id="6" name="Content Placeholder 5" descr="A picture containing device&#10;&#10;Description generated with high confidence">
            <a:extLst>
              <a:ext uri="{FF2B5EF4-FFF2-40B4-BE49-F238E27FC236}">
                <a16:creationId xmlns:a16="http://schemas.microsoft.com/office/drawing/2014/main" id="{8B79FC1F-C4DC-4543-AB77-FC0EE27CE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7543800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7F794-CDBA-457A-9449-13F7B25A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0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DDE2-6FA0-4AE4-8E89-23C46E0D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7416DA-7C5D-45C3-BBEC-B9C38984C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 is a linear stack of layers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sequential model by passing a list of layer instances to the constructor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are added piecewise via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arrays of shape (*, 3)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arrays of shape (*, 4)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62965-36BC-4292-855B-84B01A7D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0ABABD7-CA9C-464A-977F-39A1CAA12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224644"/>
            <a:ext cx="373380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FFAA-8D36-427E-918D-20FB02A2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Specifying the input shape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D921-91CB-4637-89C0-CBC2E5DB9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001000" cy="339447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needs to know what input shape it should expect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layer in a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needs to receive information about its input shape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possible ways to do this: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9755D-C953-41AC-BD4F-9861EB76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15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9EA255-4CF5-4AC9-98E6-5C16DF00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Ways of specifying </a:t>
            </a:r>
            <a:r>
              <a:rPr lang="en-US" sz="3000" dirty="0" err="1"/>
              <a:t>input_shape</a:t>
            </a:r>
            <a:endParaRPr lang="en-US" sz="3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60536D-E036-46A8-89E8-4B2A37BF3C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an 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 to the first layer.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shape tuple(a tuple of integers or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2D layers, such as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support the specification of their input shape via the argument </a:t>
            </a:r>
            <a:r>
              <a:rPr lang="en-US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A3F82-6531-47BA-B1AC-B5E7DFC9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46</a:t>
            </a:fld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BE56D94-46C5-4B97-9141-2C735479E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157795"/>
            <a:ext cx="396240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input_shape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784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,)))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E1BEF2B-08D6-4389-BDB7-5748975F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840" y="2652058"/>
            <a:ext cx="35814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784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6FA5056-445A-4B66-A520-7630AB260F68}"/>
              </a:ext>
            </a:extLst>
          </p:cNvPr>
          <p:cNvSpPr/>
          <p:nvPr/>
        </p:nvSpPr>
        <p:spPr>
          <a:xfrm>
            <a:off x="4343400" y="1809750"/>
            <a:ext cx="3810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89B2314-CB9E-4F9C-AC7F-299373BB0667}"/>
              </a:ext>
            </a:extLst>
          </p:cNvPr>
          <p:cNvSpPr/>
          <p:nvPr/>
        </p:nvSpPr>
        <p:spPr>
          <a:xfrm>
            <a:off x="4229100" y="3202186"/>
            <a:ext cx="381000" cy="3810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57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064A-463B-4073-B9BE-891D5F8F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A8059-F32A-4217-AB28-141B70846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71550"/>
            <a:ext cx="4038600" cy="4069558"/>
          </a:xfrm>
        </p:spPr>
        <p:txBody>
          <a:bodyPr>
            <a:no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create and define a standalone "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 that specifies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input data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"shape" argument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indicates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layers in the model are connected pairwise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done by specifying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defining each new layer</a:t>
            </a:r>
          </a:p>
          <a:p>
            <a:endParaRPr lang="en-US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how the "</a:t>
            </a:r>
            <a:r>
              <a:rPr lang="en-US" alt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lang="en-US" alt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 connects to the "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layer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model: As with the Sequential API, the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thing that you can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make </a:t>
            </a:r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6177B-681E-4E51-B825-84B8E1F4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BD7A72C-9584-467F-BCB7-787447D88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2" y="1076836"/>
            <a:ext cx="4114798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Input(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hidden_layer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Dense(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out_layer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Dense(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= Model(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input_layer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_layer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53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71E5-1DD5-4A49-97B4-05B324DE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attribute of sequential and functional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BBE1A-2C06-43A7-B7C7-2A10A1732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Model.layer</a:t>
            </a:r>
            <a:r>
              <a:rPr lang="en-US" dirty="0"/>
              <a:t>: flattened list of the layers comprising the model</a:t>
            </a:r>
          </a:p>
          <a:p>
            <a:endParaRPr lang="en-US" dirty="0"/>
          </a:p>
          <a:p>
            <a:r>
              <a:rPr lang="en-US" dirty="0" err="1"/>
              <a:t>Model.input</a:t>
            </a:r>
            <a:r>
              <a:rPr lang="en-US" dirty="0"/>
              <a:t>: the list of input tensors of the model.</a:t>
            </a:r>
          </a:p>
          <a:p>
            <a:endParaRPr lang="en-US" dirty="0"/>
          </a:p>
          <a:p>
            <a:r>
              <a:rPr lang="en-US" dirty="0" err="1"/>
              <a:t>Model.output</a:t>
            </a:r>
            <a:r>
              <a:rPr lang="en-US" dirty="0"/>
              <a:t>: the list of output tensors of the model.</a:t>
            </a:r>
          </a:p>
          <a:p>
            <a:endParaRPr lang="en-US" dirty="0"/>
          </a:p>
          <a:p>
            <a:r>
              <a:rPr lang="en-US" dirty="0" err="1"/>
              <a:t>Model.summary</a:t>
            </a:r>
            <a:r>
              <a:rPr lang="en-US" dirty="0"/>
              <a:t>(): prints a summary representation of your model</a:t>
            </a:r>
          </a:p>
          <a:p>
            <a:endParaRPr lang="en-US" dirty="0"/>
          </a:p>
          <a:p>
            <a:r>
              <a:rPr lang="en-US" dirty="0" err="1"/>
              <a:t>Model.get_config</a:t>
            </a:r>
            <a:r>
              <a:rPr lang="en-US" dirty="0"/>
              <a:t>(): returns a dictionary containing the configuration of the model</a:t>
            </a:r>
          </a:p>
          <a:p>
            <a:endParaRPr lang="en-US" dirty="0"/>
          </a:p>
          <a:p>
            <a:r>
              <a:rPr lang="en-US" dirty="0" err="1"/>
              <a:t>Model.get_weights</a:t>
            </a:r>
            <a:r>
              <a:rPr lang="en-US" dirty="0"/>
              <a:t>(): returns a list of all weight tensors in the model, as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endParaRPr lang="en-US" dirty="0"/>
          </a:p>
          <a:p>
            <a:r>
              <a:rPr lang="en-US" dirty="0" err="1"/>
              <a:t>Model.set_weights</a:t>
            </a:r>
            <a:r>
              <a:rPr lang="en-US" dirty="0"/>
              <a:t>(): sets the values of the weights of the model from a list of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8731F-DF0E-4630-B224-F77DCECC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1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A4A169-39B3-4CD7-B769-AD7EA11B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Compilation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4FC23-4A0C-4B3A-9A1E-C914043B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Before training a model, we need to configure the learning process  via the </a:t>
            </a:r>
            <a:r>
              <a:rPr lang="en-US" sz="2000" dirty="0">
                <a:solidFill>
                  <a:srgbClr val="C00000"/>
                </a:solidFill>
              </a:rPr>
              <a:t>Compilation</a:t>
            </a:r>
            <a:r>
              <a:rPr lang="en-US" sz="2000" dirty="0"/>
              <a:t> method</a:t>
            </a:r>
          </a:p>
          <a:p>
            <a:r>
              <a:rPr lang="en-US" sz="2000" dirty="0"/>
              <a:t>It receives three arguments: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2000" dirty="0"/>
              <a:t>An optimizer</a:t>
            </a:r>
          </a:p>
          <a:p>
            <a:pPr lvl="1"/>
            <a:r>
              <a:rPr lang="en-US" sz="2000" dirty="0"/>
              <a:t>A loss function</a:t>
            </a:r>
          </a:p>
          <a:p>
            <a:pPr lvl="1"/>
            <a:r>
              <a:rPr lang="en-US" sz="2000" dirty="0"/>
              <a:t>A list of metrics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2CA6A-1A36-4A1F-8B42-6E823CEC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49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2E9AED8-6E5E-4280-A8B4-82D6C8FDB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102933"/>
            <a:ext cx="411480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'accuracy'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9AD36AD-80B4-4A34-9860-F3F83E55007A}"/>
              </a:ext>
            </a:extLst>
          </p:cNvPr>
          <p:cNvSpPr/>
          <p:nvPr/>
        </p:nvSpPr>
        <p:spPr>
          <a:xfrm>
            <a:off x="3200400" y="3257550"/>
            <a:ext cx="838200" cy="4572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is Deep Learning?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7181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Georgia" panose="02040502050405020303" pitchFamily="18" charset="0"/>
              </a:rPr>
              <a:t>Deep Learning is the "set of algorithms in machine learning that attempt to learn in multiple levels, corresponding to different levels of abstraction" (much-debated definition)</a:t>
            </a:r>
            <a:endParaRPr lang="en-US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352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3123-8712-45DA-8547-3E3748D1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47FC-5358-4837-8AD8-585C2804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038600" cy="339447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arrays of input data and labels</a:t>
            </a:r>
          </a:p>
          <a:p>
            <a:pPr lvl="1"/>
            <a:r>
              <a:rPr lang="en-US" sz="1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of training data</a:t>
            </a:r>
          </a:p>
          <a:p>
            <a:pPr lvl="1"/>
            <a:r>
              <a:rPr lang="en-US" sz="1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of target (label) data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training a model, you will typically use the 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Fit()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CCA9E-B298-4A45-94C6-5478B28D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2EB24EA-AA4A-4C91-BF90-6650B571E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2" y="986700"/>
            <a:ext cx="4343400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np.random.random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labels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Train the model, iterating on the data in batches of 32 samples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(data, labels,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B059681-D097-466D-A58A-9AA8F5EB7B66}"/>
              </a:ext>
            </a:extLst>
          </p:cNvPr>
          <p:cNvSpPr/>
          <p:nvPr/>
        </p:nvSpPr>
        <p:spPr>
          <a:xfrm>
            <a:off x="3909060" y="2575559"/>
            <a:ext cx="662940" cy="50250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13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B6D7-DEC6-4D43-9CC1-457E4BBE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predict Diabetes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143977-26E8-4658-8332-196DF95ED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3229"/>
            <a:ext cx="6019800" cy="31849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4711D-5517-49A6-9299-E5AB60BE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99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A340-F0FC-472E-BF6D-CD777F92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Neural Network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63CF3F8-100D-473E-A59A-51913DFCC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00150"/>
            <a:ext cx="7315200" cy="3394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4535E-548B-4B95-A15D-21FF7316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01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D8D2-3884-4642-BCCD-805000C5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predict diabetes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1D625-7D7B-4FE8-8BD2-1F80C4A0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53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EF63924-11E8-4B9C-A01A-4ACE1231F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863828"/>
            <a:ext cx="7772400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"diabetes.csv"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).values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print(dataset)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(dataset[:,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 dataset[:,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0.25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Sequential()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create model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hidden layer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my_first_nn.add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'sigmoid'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output 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my_first_nn.compile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my_first_nn_fitted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my_first_nn.fit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initial_epoch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my_first_nn.summary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my_first_nn.evaluate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verbose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37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2A39-68B9-4228-87F5-E2B114C1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B95CD-1F54-4C6A-8757-DE23151DE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F5B59-353B-4614-97F8-875997D2DDCF}"/>
              </a:ext>
            </a:extLst>
          </p:cNvPr>
          <p:cNvSpPr/>
          <p:nvPr/>
        </p:nvSpPr>
        <p:spPr>
          <a:xfrm>
            <a:off x="762000" y="971550"/>
            <a:ext cx="762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Layer (type)                 Output Shape              Param #   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/>
              <a:t>dense_1 (Dense)              (None, 20)                180       </a:t>
            </a:r>
          </a:p>
          <a:p>
            <a:r>
              <a:rPr lang="en-US" dirty="0"/>
              <a:t>_________________________________________________________________</a:t>
            </a:r>
          </a:p>
          <a:p>
            <a:r>
              <a:rPr lang="en-US" dirty="0"/>
              <a:t>dense_2 (Dense)              (None, 1)                 21        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/>
              <a:t>Total params: 201</a:t>
            </a:r>
          </a:p>
          <a:p>
            <a:r>
              <a:rPr lang="en-US" dirty="0"/>
              <a:t>Trainable params: 201</a:t>
            </a:r>
          </a:p>
          <a:p>
            <a:r>
              <a:rPr lang="en-US" dirty="0"/>
              <a:t>Non-trainable params: 0</a:t>
            </a:r>
          </a:p>
        </p:txBody>
      </p:sp>
    </p:spTree>
    <p:extLst>
      <p:ext uri="{BB962C8B-B14F-4D97-AF65-F5344CB8AC3E}">
        <p14:creationId xmlns:p14="http://schemas.microsoft.com/office/powerpoint/2010/main" val="496978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Georgia" panose="02040502050405020303" pitchFamily="18" charset="0"/>
                <a:hlinkClick r:id="rId4"/>
              </a:rPr>
              <a:t>https://www.youtube.com/watch?v=yX8KuPZCAMo</a:t>
            </a:r>
            <a:endParaRPr lang="en-US" sz="1800" dirty="0">
              <a:latin typeface="Georgia" panose="02040502050405020303" pitchFamily="18" charset="0"/>
            </a:endParaRPr>
          </a:p>
          <a:p>
            <a:r>
              <a:rPr lang="en-US" sz="1800" dirty="0">
                <a:latin typeface="Georgia" panose="02040502050405020303" pitchFamily="18" charset="0"/>
                <a:hlinkClick r:id="rId5"/>
              </a:rPr>
              <a:t>https://www.linkedin.com/pulse/list-useful-links-videos-slides-articles-deep-farshid-pirahansiah?articleId=6274891035365732352#comments-6274891035365732352&amp;trk=prof-post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62DD4-013D-4B7F-8023-B94ACCE9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05F859ED-F81E-4A6A-B729-75E2BCBE24B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1880CC-A2B0-4C18-9228-3B642F5D0B66}"/>
              </a:ext>
            </a:extLst>
          </p:cNvPr>
          <p:cNvSpPr txBox="1">
            <a:spLocks/>
          </p:cNvSpPr>
          <p:nvPr/>
        </p:nvSpPr>
        <p:spPr>
          <a:xfrm>
            <a:off x="457200" y="186197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 defTabSz="342892"/>
            <a:r>
              <a:rPr lang="en-US" sz="3300" dirty="0">
                <a:solidFill>
                  <a:prstClr val="black"/>
                </a:solidFill>
                <a:latin typeface="Georgia" panose="02040502050405020303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4907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81508" y="4790121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ACACAC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203100-8EFC-4D8D-89FE-31705F6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altLang="en-US" dirty="0">
                <a:latin typeface="Georgia" panose="02040502050405020303" pitchFamily="18" charset="0"/>
              </a:rPr>
              <a:t>Books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CBB09-815E-4D51-93EC-F7048363BA61}"/>
              </a:ext>
            </a:extLst>
          </p:cNvPr>
          <p:cNvSpPr/>
          <p:nvPr/>
        </p:nvSpPr>
        <p:spPr>
          <a:xfrm>
            <a:off x="495299" y="1044178"/>
            <a:ext cx="828620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TensorFlow for Machine Intelligence (TFFMI)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Hands-On Machine Learning with Scikit-Learn and TensorFlow. Chapter 9:  Up and running with 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Fundamentals of Deep Learning. Chapter 3: Implementing Neural Networks in TensorFlow (FODL)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Deep Learning with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Implementing deep learning models and neural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0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F141-858F-45C2-9D07-1BC159EE2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05" y="1978271"/>
            <a:ext cx="7554791" cy="9363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en-US" sz="3300" dirty="0">
                <a:latin typeface="Georgia" panose="02040502050405020303" pitchFamily="18" charset="0"/>
              </a:rPr>
              <a:t>What can Deep Learning do?</a:t>
            </a:r>
            <a:endParaRPr lang="en-US" sz="33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32DC-2A13-419D-B02D-5057441B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59ED-F81E-4A6A-B729-75E2BCBE24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2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 descr="A picture containing photo, different, show, showing&#10;&#10;Description generated with very high confidence">
            <a:extLst>
              <a:ext uri="{FF2B5EF4-FFF2-40B4-BE49-F238E27FC236}">
                <a16:creationId xmlns:a16="http://schemas.microsoft.com/office/drawing/2014/main" id="{BBC43D32-58F5-471E-B4D8-AB9279492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971550"/>
            <a:ext cx="5029200" cy="3478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890260" y="2038350"/>
            <a:ext cx="3032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Colorization of Black and White Photographs</a:t>
            </a:r>
          </a:p>
        </p:txBody>
      </p:sp>
    </p:spTree>
    <p:extLst>
      <p:ext uri="{BB962C8B-B14F-4D97-AF65-F5344CB8AC3E}">
        <p14:creationId xmlns:p14="http://schemas.microsoft.com/office/powerpoint/2010/main" val="13872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5867400" y="2266950"/>
            <a:ext cx="3177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Instant Visual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B6227-B284-438A-87EF-AF2BDC5AB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33550"/>
            <a:ext cx="5410200" cy="14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7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What can Deep Learning do?</a:t>
            </a:r>
            <a:endParaRPr lang="en-US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ED8B4E3-FEAA-40C9-988F-5F468172E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D430F0-B65E-4960-8FBD-59097A8253E3}"/>
              </a:ext>
            </a:extLst>
          </p:cNvPr>
          <p:cNvSpPr/>
          <p:nvPr/>
        </p:nvSpPr>
        <p:spPr>
          <a:xfrm>
            <a:off x="381000" y="4627187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https://machinelearningmastery.com/inspirational-applications-deep-learning/</a:t>
            </a:r>
            <a:r>
              <a:rPr lang="en-US" sz="1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B9B86-B446-499A-B556-B6CA1F4FB228}"/>
              </a:ext>
            </a:extLst>
          </p:cNvPr>
          <p:cNvSpPr/>
          <p:nvPr/>
        </p:nvSpPr>
        <p:spPr>
          <a:xfrm>
            <a:off x="6248400" y="2190750"/>
            <a:ext cx="274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Example of Object Classification</a:t>
            </a:r>
          </a:p>
        </p:txBody>
      </p:sp>
      <p:pic>
        <p:nvPicPr>
          <p:cNvPr id="7" name="Picture 6" descr="A picture containing photo, different, showing&#10;&#10;Description generated with high confidence">
            <a:extLst>
              <a:ext uri="{FF2B5EF4-FFF2-40B4-BE49-F238E27FC236}">
                <a16:creationId xmlns:a16="http://schemas.microsoft.com/office/drawing/2014/main" id="{8A579970-14D4-4E9B-8F43-DD886C8BD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410459"/>
            <a:ext cx="5917054" cy="23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6341"/>
      </p:ext>
    </p:extLst>
  </p:cSld>
  <p:clrMapOvr>
    <a:masterClrMapping/>
  </p:clrMapOvr>
</p:sld>
</file>

<file path=ppt/theme/theme1.xml><?xml version="1.0" encoding="utf-8"?>
<a:theme xmlns:a="http://schemas.openxmlformats.org/drawingml/2006/main" name="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UMKC_PPT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5978</TotalTime>
  <Words>1635</Words>
  <Application>Microsoft Office PowerPoint</Application>
  <PresentationFormat>On-screen Show (16:9)</PresentationFormat>
  <Paragraphs>302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Calibri</vt:lpstr>
      <vt:lpstr>Franklin Gothic Book</vt:lpstr>
      <vt:lpstr>Georgia</vt:lpstr>
      <vt:lpstr>Helvetica</vt:lpstr>
      <vt:lpstr>Times New Roman</vt:lpstr>
      <vt:lpstr>UMKC_PPT1</vt:lpstr>
      <vt:lpstr>1_UMKC_PPT1</vt:lpstr>
      <vt:lpstr>2_UMKC_PPT1</vt:lpstr>
      <vt:lpstr>3_UMKC_PPT1</vt:lpstr>
      <vt:lpstr>1_Office Theme</vt:lpstr>
      <vt:lpstr>2_Custom Design</vt:lpstr>
      <vt:lpstr>PowerPoint Presentation</vt:lpstr>
      <vt:lpstr>Feedback is greatly appreciated!</vt:lpstr>
      <vt:lpstr>Objective</vt:lpstr>
      <vt:lpstr>Venn diagram</vt:lpstr>
      <vt:lpstr>What is Deep Learning?</vt:lpstr>
      <vt:lpstr>PowerPoint Presentation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What can Deep Learning do?</vt:lpstr>
      <vt:lpstr>Comparison of Machine learning &amp; Deep learning</vt:lpstr>
      <vt:lpstr>1. Data Dependency</vt:lpstr>
      <vt:lpstr>2. Feature Engineering</vt:lpstr>
      <vt:lpstr>hierarchical feature extraction of Deep Learning</vt:lpstr>
      <vt:lpstr>Hierarchical feature extraction of Deep Learning</vt:lpstr>
      <vt:lpstr>hierarchical feature extraction of Deep Learning</vt:lpstr>
      <vt:lpstr>3. Execution time</vt:lpstr>
      <vt:lpstr>PowerPoint Presentation</vt:lpstr>
      <vt:lpstr>"Brain" -like: Feature Hierarchies</vt:lpstr>
      <vt:lpstr>Biological Neuron</vt:lpstr>
      <vt:lpstr>1. Multi-Layer Perceptrons</vt:lpstr>
      <vt:lpstr>2. Neurons </vt:lpstr>
      <vt:lpstr>Artificial Neurons</vt:lpstr>
      <vt:lpstr>Neuron Weights  </vt:lpstr>
      <vt:lpstr>Activation</vt:lpstr>
      <vt:lpstr>3. Networks of Neurons</vt:lpstr>
      <vt:lpstr>Neural Network Architecture</vt:lpstr>
      <vt:lpstr>4. Training Networks</vt:lpstr>
      <vt:lpstr>Neural Network Architecture</vt:lpstr>
      <vt:lpstr>House price prediction neural network</vt:lpstr>
      <vt:lpstr>PowerPoint Presentation</vt:lpstr>
      <vt:lpstr>Deep Learning Libraries</vt:lpstr>
      <vt:lpstr>Keras is multi-backend, multi-platform</vt:lpstr>
      <vt:lpstr>What's TensorFlow™?</vt:lpstr>
      <vt:lpstr>What’s Keras </vt:lpstr>
      <vt:lpstr>PowerPoint Presentation</vt:lpstr>
      <vt:lpstr>How to use Keras: An Introduction </vt:lpstr>
      <vt:lpstr>House price prediction neural network</vt:lpstr>
      <vt:lpstr>Sequential Model </vt:lpstr>
      <vt:lpstr>Specifying the input shape </vt:lpstr>
      <vt:lpstr>Ways of specifying input_shape</vt:lpstr>
      <vt:lpstr>Functional model</vt:lpstr>
      <vt:lpstr>Common attribute of sequential and functional model </vt:lpstr>
      <vt:lpstr>Compilation </vt:lpstr>
      <vt:lpstr>Training </vt:lpstr>
      <vt:lpstr>Use case: predict Diabetes</vt:lpstr>
      <vt:lpstr>Diabetes Neural Network</vt:lpstr>
      <vt:lpstr>Use case: predict diabetes</vt:lpstr>
      <vt:lpstr>Result</vt:lpstr>
      <vt:lpstr>PowerPoint Presentation</vt:lpstr>
      <vt:lpstr>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TensorFlow!</dc:title>
  <dc:creator>saria</dc:creator>
  <cp:lastModifiedBy>saria g</cp:lastModifiedBy>
  <cp:revision>175</cp:revision>
  <dcterms:created xsi:type="dcterms:W3CDTF">2017-08-26T00:55:32Z</dcterms:created>
  <dcterms:modified xsi:type="dcterms:W3CDTF">2019-10-18T16:13:35Z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2017-08-26T00:00:00Z</vt:filetime>
  </property>
</Properties>
</file>